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3" r:id="rId4"/>
    <p:sldId id="295" r:id="rId5"/>
    <p:sldId id="297" r:id="rId6"/>
    <p:sldId id="293" r:id="rId7"/>
    <p:sldId id="294" r:id="rId8"/>
    <p:sldId id="266" r:id="rId9"/>
    <p:sldId id="265" r:id="rId10"/>
    <p:sldId id="283" r:id="rId11"/>
    <p:sldId id="276" r:id="rId12"/>
    <p:sldId id="277" r:id="rId13"/>
    <p:sldId id="269" r:id="rId14"/>
    <p:sldId id="271" r:id="rId15"/>
    <p:sldId id="272" r:id="rId16"/>
    <p:sldId id="280" r:id="rId17"/>
    <p:sldId id="286" r:id="rId18"/>
    <p:sldId id="287" r:id="rId19"/>
    <p:sldId id="289" r:id="rId20"/>
    <p:sldId id="290" r:id="rId21"/>
    <p:sldId id="281" r:id="rId22"/>
    <p:sldId id="298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60" autoAdjust="0"/>
  </p:normalViewPr>
  <p:slideViewPr>
    <p:cSldViewPr>
      <p:cViewPr varScale="1">
        <p:scale>
          <a:sx n="65" d="100"/>
          <a:sy n="65" d="100"/>
        </p:scale>
        <p:origin x="979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ENV\ServerShares$\RPD\SWB\OUTREACH\RAID%20Grants\FY19\Data\FY19_Application%20and%20Awar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Tire</a:t>
            </a:r>
          </a:p>
        </c:rich>
      </c:tx>
      <c:layout>
        <c:manualLayout>
          <c:xMode val="edge"/>
          <c:yMode val="edge"/>
          <c:x val="0.40587045128901078"/>
          <c:y val="6.08323785364208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760917447358377"/>
          <c:y val="0.28886278897774781"/>
          <c:w val="0.40006368156743216"/>
          <c:h val="0.619888643217620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C2-448B-ABB9-470652CAEE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C2-448B-ABB9-470652CAEEA8}"/>
              </c:ext>
            </c:extLst>
          </c:dPt>
          <c:dLbls>
            <c:dLbl>
              <c:idx val="0"/>
              <c:layout>
                <c:manualLayout>
                  <c:x val="-0.17578554768466495"/>
                  <c:y val="0.100146859899679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2-448B-ABB9-470652CAEEA8}"/>
                </c:ext>
              </c:extLst>
            </c:dLbl>
            <c:dLbl>
              <c:idx val="1"/>
              <c:layout>
                <c:manualLayout>
                  <c:x val="0.17733461726914274"/>
                  <c:y val="-0.127679977621348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C2-448B-ABB9-470652CAE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'FY19 Tire Applications'!$B$20:$B$21</c:f>
              <c:strCache>
                <c:ptCount val="2"/>
                <c:pt idx="0">
                  <c:v>Total Funds Awarded</c:v>
                </c:pt>
                <c:pt idx="1">
                  <c:v>Total Funds Denied</c:v>
                </c:pt>
              </c:strCache>
            </c:strRef>
          </c:cat>
          <c:val>
            <c:numRef>
              <c:f>'FY19 Tire Applications'!$C$20:$C$21</c:f>
              <c:numCache>
                <c:formatCode>_("$"* #,##0.00_);_("$"* \(#,##0.00\);_("$"* "-"??_);_(@_)</c:formatCode>
                <c:ptCount val="2"/>
                <c:pt idx="0">
                  <c:v>326541</c:v>
                </c:pt>
                <c:pt idx="1">
                  <c:v>573729.97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2-448B-ABB9-470652CAE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Tire</a:t>
            </a:r>
          </a:p>
        </c:rich>
      </c:tx>
      <c:layout>
        <c:manualLayout>
          <c:xMode val="edge"/>
          <c:yMode val="edge"/>
          <c:x val="0.462130157003096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764092112067657"/>
          <c:y val="0.28078967554526196"/>
          <c:w val="0.46643990721161566"/>
          <c:h val="0.612293396680231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28-4E39-89D5-00474FAC2C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28-4E39-89D5-00474FAC2C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'FY19 Tire Applications'!$B$24:$B$25</c:f>
              <c:strCache>
                <c:ptCount val="2"/>
                <c:pt idx="0">
                  <c:v>Total Applications Awarded</c:v>
                </c:pt>
                <c:pt idx="1">
                  <c:v>Total Applications Denied</c:v>
                </c:pt>
              </c:strCache>
            </c:strRef>
          </c:cat>
          <c:val>
            <c:numRef>
              <c:f>'FY19 Tire Applications'!$C$24:$C$25</c:f>
              <c:numCache>
                <c:formatCode>General</c:formatCode>
                <c:ptCount val="2"/>
                <c:pt idx="0">
                  <c:v>12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28-4E39-89D5-00474FAC2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Illegal Dumping</a:t>
            </a:r>
            <a:endParaRPr lang="en-US" sz="2800" b="1" baseline="0" dirty="0"/>
          </a:p>
        </c:rich>
      </c:tx>
      <c:layout>
        <c:manualLayout>
          <c:xMode val="edge"/>
          <c:yMode val="edge"/>
          <c:x val="0.12898609411388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02985379214394"/>
          <c:y val="0.27463516640177865"/>
          <c:w val="0.42385357780243488"/>
          <c:h val="0.612612040215985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D0-4B31-B0D8-0A15906495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D0-4B31-B0D8-0A159064953C}"/>
              </c:ext>
            </c:extLst>
          </c:dPt>
          <c:dLbls>
            <c:dLbl>
              <c:idx val="1"/>
              <c:layout>
                <c:manualLayout>
                  <c:x val="0.18076705378623992"/>
                  <c:y val="8.90946672868772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D0-4B31-B0D8-0A1590649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'FY19 ID Applications'!$B$19:$B$20</c:f>
              <c:strCache>
                <c:ptCount val="2"/>
                <c:pt idx="0">
                  <c:v>Total Applications Awarded</c:v>
                </c:pt>
                <c:pt idx="1">
                  <c:v>Total Applications Denied</c:v>
                </c:pt>
              </c:strCache>
            </c:strRef>
          </c:cat>
          <c:val>
            <c:numRef>
              <c:f>'FY19 ID Applications'!$C$19:$C$20</c:f>
              <c:numCache>
                <c:formatCode>General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D0-4B31-B0D8-0A1590649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Recycling</a:t>
            </a:r>
          </a:p>
        </c:rich>
      </c:tx>
      <c:layout>
        <c:manualLayout>
          <c:xMode val="edge"/>
          <c:yMode val="edge"/>
          <c:x val="0.24465733449985413"/>
          <c:y val="4.8559580208976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32589676290463"/>
          <c:y val="0.27576251031391924"/>
          <c:w val="0.49769794400699902"/>
          <c:h val="0.633942115754560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9E-4373-B14D-23A722F1C5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9E-4373-B14D-23A722F1C5BA}"/>
              </c:ext>
            </c:extLst>
          </c:dPt>
          <c:dLbls>
            <c:dLbl>
              <c:idx val="1"/>
              <c:layout>
                <c:manualLayout>
                  <c:x val="0.21108213035870516"/>
                  <c:y val="-0.149093884176718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9E-4373-B14D-23A722F1C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'FY19 Recycling Applications'!$B$26:$B$27</c:f>
              <c:strCache>
                <c:ptCount val="2"/>
                <c:pt idx="0">
                  <c:v>Total Applications Awarded</c:v>
                </c:pt>
                <c:pt idx="1">
                  <c:v>Total Applications Denied</c:v>
                </c:pt>
              </c:strCache>
            </c:strRef>
          </c:cat>
          <c:val>
            <c:numRef>
              <c:f>'FY19 Recycling Applications'!$C$26:$C$27</c:f>
              <c:numCache>
                <c:formatCode>General</c:formatCode>
                <c:ptCount val="2"/>
                <c:pt idx="0">
                  <c:v>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9E-4373-B14D-23A722F1C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Recycling</a:t>
            </a:r>
          </a:p>
        </c:rich>
      </c:tx>
      <c:layout>
        <c:manualLayout>
          <c:xMode val="edge"/>
          <c:yMode val="edge"/>
          <c:x val="0.24465259550889473"/>
          <c:y val="1.8272636367342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95363079615048"/>
          <c:y val="0.31233067237067075"/>
          <c:w val="0.50050051035287257"/>
          <c:h val="0.658473395569005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C2-4A93-8F07-A4DE96A38F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C2-4A93-8F07-A4DE96A38F97}"/>
              </c:ext>
            </c:extLst>
          </c:dPt>
          <c:dLbls>
            <c:dLbl>
              <c:idx val="0"/>
              <c:layout>
                <c:manualLayout>
                  <c:x val="-0.13366797900262467"/>
                  <c:y val="0.165684852176290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C2-4A93-8F07-A4DE96A38F97}"/>
                </c:ext>
              </c:extLst>
            </c:dLbl>
            <c:dLbl>
              <c:idx val="1"/>
              <c:layout>
                <c:manualLayout>
                  <c:x val="0.158549139690872"/>
                  <c:y val="-0.158879853818909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C2-4A93-8F07-A4DE96A38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'FY19 Recycling Applications'!$B$24:$B$25</c:f>
              <c:strCache>
                <c:ptCount val="2"/>
                <c:pt idx="0">
                  <c:v>Total Funds Awarded</c:v>
                </c:pt>
                <c:pt idx="1">
                  <c:v>Total Funds Denied</c:v>
                </c:pt>
              </c:strCache>
            </c:strRef>
          </c:cat>
          <c:val>
            <c:numRef>
              <c:f>'FY19 Recycling Applications'!$C$24:$C$25</c:f>
              <c:numCache>
                <c:formatCode>_("$"* #,##0.00_);_("$"* \(#,##0.00\);_("$"* "-"??_);_(@_)</c:formatCode>
                <c:ptCount val="2"/>
                <c:pt idx="0">
                  <c:v>130726</c:v>
                </c:pt>
                <c:pt idx="1">
                  <c:v>697132.2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C2-4A93-8F07-A4DE96A38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Illegal Dumping</a:t>
            </a:r>
          </a:p>
        </c:rich>
      </c:tx>
      <c:layout>
        <c:manualLayout>
          <c:xMode val="edge"/>
          <c:yMode val="edge"/>
          <c:x val="0.152163212709552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099283111109116"/>
          <c:y val="0.28850999265892557"/>
          <c:w val="0.43099037966040349"/>
          <c:h val="0.645740999011094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1-4AF1-B952-0C6BAD9FCA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A1-4AF1-B952-0C6BAD9FCA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'FY19 ID Applications'!$B$17:$B$18</c:f>
              <c:strCache>
                <c:ptCount val="2"/>
                <c:pt idx="0">
                  <c:v>Total Funds Awarded</c:v>
                </c:pt>
                <c:pt idx="1">
                  <c:v>Total Funds Denied</c:v>
                </c:pt>
              </c:strCache>
            </c:strRef>
          </c:cat>
          <c:val>
            <c:numRef>
              <c:f>'FY19 ID Applications'!$C$17:$C$18</c:f>
              <c:numCache>
                <c:formatCode>_("$"* #,##0.00_);_("$"* \(#,##0.00\);_("$"* "-"??_);_(@_)</c:formatCode>
                <c:ptCount val="2"/>
                <c:pt idx="0">
                  <c:v>128503</c:v>
                </c:pt>
                <c:pt idx="1">
                  <c:v>208143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A1-4AF1-B952-0C6BAD9FC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4FB2D3-5F7C-4BDE-8F47-057759E18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B2CD8-B711-4DA3-B922-7528D858D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3AA82-017E-467D-869E-6139FEA1D0A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CCCC8-6238-4043-8D82-2C455BB9C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DE19C-BCD6-444B-B6D5-1D8414CD8A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BD809-A59F-4B98-BCD6-DF56A682C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1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168853B-60E5-46D8-8698-ED706C3D70C0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CF16A58A-1AE0-4465-90D2-0376F5092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5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A58A-1AE0-4465-90D2-0376F5092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3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Passed in 2005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A58A-1AE0-4465-90D2-0376F5092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6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None/>
            </a:pPr>
            <a:r>
              <a:rPr lang="en-US" dirty="0"/>
              <a:t>Ineligible expenses: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Operating costs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Expenses associated with a corrective action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Remediation costs for which an organization is already liable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Internal expenses such as staff salaries or internal copying/printing services (a.k.a. I.D.C.)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Preparation of the grant application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Processing of recyclables which uses less than 95% of recyclable materials from sources in NM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Purchase of used equipment without a warranty, service agreement, or third-party appraisal and inspection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Litter clean-up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Hand fed chippers for green waste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The tear-down and removal of structures without condemnation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The tear-down and removal of mobile homes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Dumpsite/tire abatement at private businesses and private properties that have received money to manage their waste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A58A-1AE0-4465-90D2-0376F5092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1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A58A-1AE0-4465-90D2-0376F5092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3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A58A-1AE0-4465-90D2-0376F5092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9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Announcements are sent out to: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New Mexico Recycling Coalition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Solid Waste Management Association of North America  New Mexico Chapter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New Mexico Association of Counties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Eight Northern Indian Pueblos Council, Inc.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A58A-1AE0-4465-90D2-0376F5092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3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A58A-1AE0-4465-90D2-0376F5092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6/14/2012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290" name="Picture 2" descr="http://dws/outreach/graphics/images/seal/color/logo_seal72.g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5862320"/>
            <a:ext cx="1066799" cy="9956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1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.nm.gov/solid-waste/grant-program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oanM.Snider@state.nm.u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Recycling and Illegal Dumping Fund Grants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Joan M. Snider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Outreach Section Manager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Solid Waste Bureau, New Mexico Environment Department</a:t>
            </a:r>
          </a:p>
        </p:txBody>
      </p:sp>
      <p:pic>
        <p:nvPicPr>
          <p:cNvPr id="45060" name="Picture 4" descr="http://dws/outreach/graphics/images/square/landscape/reverse/white_logo_landscape300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EFAC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49420" y="578858"/>
            <a:ext cx="5845160" cy="2621542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420D2B-66EC-4DCD-902E-FD71BB8C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includes …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" y="3789993"/>
            <a:ext cx="3987800" cy="2990850"/>
          </a:xfrm>
          <a:ln w="15875">
            <a:solidFill>
              <a:schemeClr val="accent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89993"/>
            <a:ext cx="4638707" cy="2064225"/>
          </a:xfrm>
          <a:prstGeom prst="rect">
            <a:avLst/>
          </a:prstGeom>
          <a:ln w="15875">
            <a:solidFill>
              <a:schemeClr val="accent1"/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4" y="1261336"/>
            <a:ext cx="5924955" cy="2359833"/>
          </a:xfrm>
          <a:prstGeom prst="rect">
            <a:avLst/>
          </a:prstGeom>
          <a:ln w="15875">
            <a:solidFill>
              <a:schemeClr val="accent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1" r="1755"/>
          <a:stretch/>
        </p:blipFill>
        <p:spPr>
          <a:xfrm>
            <a:off x="6283919" y="2136453"/>
            <a:ext cx="2698188" cy="1484716"/>
          </a:xfrm>
          <a:prstGeom prst="rect">
            <a:avLst/>
          </a:prstGeom>
          <a:ln w="15875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4209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0292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Reimbursement based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Within one fiscal year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No in-kind contributions or matching funds required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Goods and services only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Gross receipts tax eligible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Application period: Annually (February-March 2019)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>
                <a:hlinkClick r:id="rId3"/>
              </a:rPr>
              <a:t>www.env.nm.gov/solid-waste/grant-programs/</a:t>
            </a:r>
            <a:r>
              <a:rPr lang="en-US" dirty="0"/>
              <a:t>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RAID Alliance scores applications according to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Project merit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Consistency with priorities stipulated in rules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0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Recycling and Illegal Dumping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42" y="3126820"/>
            <a:ext cx="4191000" cy="4041189"/>
          </a:xfrm>
        </p:spPr>
        <p:txBody>
          <a:bodyPr>
            <a:normAutofit/>
          </a:bodyPr>
          <a:lstStyle/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State government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*</a:t>
            </a:r>
            <a:endParaRPr lang="en-US" sz="2400" dirty="0"/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Local government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Solid waste authority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Industry waste generator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Tribal government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Nonprofit organization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endParaRPr lang="en-US" sz="2400" dirty="0"/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Public at large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2648" y="3126820"/>
            <a:ext cx="4343400" cy="3987225"/>
          </a:xfrm>
        </p:spPr>
        <p:txBody>
          <a:bodyPr>
            <a:normAutofit/>
          </a:bodyPr>
          <a:lstStyle/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Recycling company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endParaRPr lang="en-US" sz="2400" dirty="0"/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Retailer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endParaRPr lang="en-US" sz="2400" dirty="0"/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Agricultural producer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Solid and water conservation district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Waste management company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5846" y="6705600"/>
            <a:ext cx="8686800" cy="9248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867400"/>
            <a:ext cx="86868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sz="3500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5846" y="1661409"/>
            <a:ext cx="8410202" cy="1447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sz="2900" dirty="0">
                <a:solidFill>
                  <a:schemeClr val="tx1"/>
                </a:solidFill>
              </a:rPr>
              <a:t>Appointed by NMED Cabinet Secretary for 2-year terms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sz="2900" dirty="0">
                <a:solidFill>
                  <a:schemeClr val="tx1"/>
                </a:solidFill>
              </a:rPr>
              <a:t>Composed of one member from</a:t>
            </a: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44231-D809-494D-9AD2-4938A1966210}"/>
              </a:ext>
            </a:extLst>
          </p:cNvPr>
          <p:cNvSpPr txBox="1"/>
          <p:nvPr/>
        </p:nvSpPr>
        <p:spPr>
          <a:xfrm rot="450313">
            <a:off x="6858000" y="2362200"/>
            <a:ext cx="1752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*now accepting letters of interest</a:t>
            </a:r>
          </a:p>
        </p:txBody>
      </p:sp>
    </p:spTree>
    <p:extLst>
      <p:ext uri="{BB962C8B-B14F-4D97-AF65-F5344CB8AC3E}">
        <p14:creationId xmlns:p14="http://schemas.microsoft.com/office/powerpoint/2010/main" val="202778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Dumpsite abatement applications are prioritized by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Number of tires and amount/type of other waste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Population within a five-mile radius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Schools, hospitals, businesses and industries within a five-mile radius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Distance to waterways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Fire hazard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If dumpsite is still active and what action, if any, is being taken to abate it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endParaRPr lang="en-US" dirty="0"/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Other applications are prioritized by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Need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Urgency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Amount of local funding available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Consistency with surrounding land use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Population served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Consistency with department priorities</a:t>
            </a:r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/>
              <a:t>Alternative solutions available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 marL="971550" lvl="1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endParaRPr lang="en-US" dirty="0"/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2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F919F2E-4A8E-4B0A-B57F-381154D55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95801"/>
              </p:ext>
            </p:extLst>
          </p:nvPr>
        </p:nvGraphicFramePr>
        <p:xfrm>
          <a:off x="0" y="4112185"/>
          <a:ext cx="3234845" cy="208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E9C1386-7CF9-4D23-874F-9AC0BB88D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109883"/>
              </p:ext>
            </p:extLst>
          </p:nvPr>
        </p:nvGraphicFramePr>
        <p:xfrm>
          <a:off x="-7620" y="1126996"/>
          <a:ext cx="2827078" cy="215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402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Applications Awarded for FY19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2174" y="6422106"/>
            <a:ext cx="251637" cy="2534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3610" y="6398311"/>
            <a:ext cx="313722" cy="2772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27332" y="6336898"/>
            <a:ext cx="139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Awarded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1113" y="6331362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Awarded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252" y="3250906"/>
            <a:ext cx="9129264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Requested Funds Awarded for FY19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C79209C-00E6-4AF6-BA95-0A4AA81A7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13095"/>
              </p:ext>
            </p:extLst>
          </p:nvPr>
        </p:nvGraphicFramePr>
        <p:xfrm>
          <a:off x="2827078" y="1124075"/>
          <a:ext cx="3116522" cy="215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A2A98AB-FBC2-4A03-9120-E8D02427D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574567"/>
              </p:ext>
            </p:extLst>
          </p:nvPr>
        </p:nvGraphicFramePr>
        <p:xfrm>
          <a:off x="5791200" y="1120342"/>
          <a:ext cx="2743200" cy="215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1F33062-E3EA-4288-92F3-CC08E67BE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284099"/>
              </p:ext>
            </p:extLst>
          </p:nvPr>
        </p:nvGraphicFramePr>
        <p:xfrm>
          <a:off x="5791200" y="4114804"/>
          <a:ext cx="2743200" cy="208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D27B300-9923-4D63-AB88-84852FA0D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502902"/>
              </p:ext>
            </p:extLst>
          </p:nvPr>
        </p:nvGraphicFramePr>
        <p:xfrm>
          <a:off x="2750878" y="4119812"/>
          <a:ext cx="3116522" cy="208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6463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$76,000</a:t>
            </a:r>
          </a:p>
          <a:p>
            <a:r>
              <a:rPr lang="en-US" dirty="0"/>
              <a:t>Horizontal baler at transfer station </a:t>
            </a:r>
          </a:p>
          <a:p>
            <a:r>
              <a:rPr lang="en-US" dirty="0"/>
              <a:t>Two roll-off containers for schools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$75,000</a:t>
            </a:r>
          </a:p>
          <a:p>
            <a:r>
              <a:rPr lang="en-US" dirty="0"/>
              <a:t>Hauling 19,000 tires from 11 stockpiles and dumpsites to a tire recycling facility</a:t>
            </a:r>
          </a:p>
          <a:p>
            <a:r>
              <a:rPr lang="en-US" dirty="0"/>
              <a:t>Educational material about tires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De Baca County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San Felipe Pueblo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FY17 RAID Grants</a:t>
            </a:r>
          </a:p>
        </p:txBody>
      </p:sp>
    </p:spTree>
    <p:extLst>
      <p:ext uri="{BB962C8B-B14F-4D97-AF65-F5344CB8AC3E}">
        <p14:creationId xmlns:p14="http://schemas.microsoft.com/office/powerpoint/2010/main" val="244904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763" r="2037" b="17727"/>
          <a:stretch/>
        </p:blipFill>
        <p:spPr>
          <a:xfrm>
            <a:off x="244929" y="228600"/>
            <a:ext cx="5311452" cy="3505200"/>
          </a:xfrm>
          <a:ln w="15875">
            <a:solidFill>
              <a:schemeClr val="accent1"/>
            </a:solidFill>
          </a:ln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6897" r="14300" b="1725"/>
          <a:stretch/>
        </p:blipFill>
        <p:spPr>
          <a:xfrm>
            <a:off x="5181600" y="806940"/>
            <a:ext cx="3534322" cy="585372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936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$36,000</a:t>
            </a:r>
          </a:p>
          <a:p>
            <a:r>
              <a:rPr lang="en-US" dirty="0"/>
              <a:t>Windrow turner</a:t>
            </a:r>
          </a:p>
          <a:p>
            <a:r>
              <a:rPr lang="en-US" dirty="0"/>
              <a:t>To compost waste from thinning 120 acres of Rio Grande Bosque, food waste from casinos, and manure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$230,000</a:t>
            </a:r>
          </a:p>
          <a:p>
            <a:r>
              <a:rPr lang="en-US" dirty="0"/>
              <a:t>Pour-in-place crumb rubber made from recycled tires at new splash park and existing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Pueblo of Santa Ana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Village of Santa Clara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FY17 Grants</a:t>
            </a:r>
          </a:p>
        </p:txBody>
      </p:sp>
    </p:spTree>
    <p:extLst>
      <p:ext uri="{BB962C8B-B14F-4D97-AF65-F5344CB8AC3E}">
        <p14:creationId xmlns:p14="http://schemas.microsoft.com/office/powerpoint/2010/main" val="175529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Illegal Dumping 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074152" cy="45720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dirty="0"/>
              <a:t>To prevent and abate illegal dumpsites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dirty="0"/>
              <a:t>To promote reuse and recycling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dirty="0"/>
              <a:t>To foster sustainable use of resources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dirty="0"/>
              <a:t>To create a cleaner and healthier environment</a:t>
            </a:r>
          </a:p>
        </p:txBody>
      </p:sp>
    </p:spTree>
    <p:extLst>
      <p:ext uri="{BB962C8B-B14F-4D97-AF65-F5344CB8AC3E}">
        <p14:creationId xmlns:p14="http://schemas.microsoft.com/office/powerpoint/2010/main" val="1989706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133600"/>
            <a:ext cx="5892800" cy="4419600"/>
          </a:xfrm>
          <a:ln w="190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1925"/>
            <a:ext cx="5257800" cy="3943350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1597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/>
          </a:bodyPr>
          <a:lstStyle/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3600" dirty="0"/>
              <a:t>Joan M. Snider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3200" dirty="0"/>
              <a:t>Outreach Section Manager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endParaRPr lang="en-US" sz="2400" dirty="0"/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2400" dirty="0"/>
              <a:t>(505) 827-2780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2800" dirty="0">
                <a:hlinkClick r:id="rId3"/>
              </a:rPr>
              <a:t>JoanM.Snider@state.nm.us</a:t>
            </a:r>
            <a:endParaRPr lang="en-US" sz="2800" dirty="0"/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endParaRPr lang="en-US" sz="2800" dirty="0"/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3200" dirty="0"/>
              <a:t>New Mexico Environment Department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3200" dirty="0"/>
              <a:t>Solid Waste Bureau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3200" dirty="0"/>
              <a:t>www.env.nm.gov/solid-waste/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6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2A11B-1C2A-4691-A562-48306C91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F12EC-4610-48D3-8F99-DD6A14D904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Genevieve Morgan</a:t>
            </a:r>
          </a:p>
          <a:p>
            <a:r>
              <a:rPr lang="en-US" dirty="0"/>
              <a:t>Outreach Specialist</a:t>
            </a:r>
          </a:p>
          <a:p>
            <a:r>
              <a:rPr lang="en-US" dirty="0"/>
              <a:t>505-827-0129</a:t>
            </a:r>
          </a:p>
          <a:p>
            <a:r>
              <a:rPr lang="en-US" dirty="0"/>
              <a:t>Genevieve.Morgan@state.nm.us</a:t>
            </a:r>
          </a:p>
          <a:p>
            <a:endParaRPr lang="en-US" dirty="0"/>
          </a:p>
          <a:p>
            <a:r>
              <a:rPr lang="en-US" b="1" dirty="0"/>
              <a:t>Melissa Maggass</a:t>
            </a:r>
          </a:p>
          <a:p>
            <a:r>
              <a:rPr lang="en-US" dirty="0"/>
              <a:t>Outreach Specialist</a:t>
            </a:r>
          </a:p>
          <a:p>
            <a:r>
              <a:rPr lang="en-US" dirty="0"/>
              <a:t>505-827-2828</a:t>
            </a:r>
          </a:p>
          <a:p>
            <a:r>
              <a:rPr lang="en-US" dirty="0"/>
              <a:t>Melissa.Maggass@state.nm.us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DE6464-DBA4-4ABE-99EA-B96FCFF3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7948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Illegal Dumping Fund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59752" cy="49530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50 cents from each motor vehicle registration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1200" dirty="0"/>
              <a:t>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$750,000 to $1 million per year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1200" dirty="0"/>
              <a:t>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Scrap tire projects receive 2/3 of funds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endParaRPr lang="en-US" sz="1200" dirty="0"/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Awarded since 2006: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308 grants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$9.1 million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94A00-5E69-44EB-B1A0-D73B4FF20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5" r="16896"/>
          <a:stretch/>
        </p:blipFill>
        <p:spPr>
          <a:xfrm>
            <a:off x="4720231" y="3978696"/>
            <a:ext cx="3052169" cy="2566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507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 Dumpsites Abated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5" y="1790700"/>
            <a:ext cx="6096000" cy="4572000"/>
          </a:xfr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3072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AE0F2-10B8-420B-A8F2-E45BB45A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56F7F-1D46-4FAF-8AC5-D8EA93CF2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107" b="19107"/>
          <a:stretch/>
        </p:blipFill>
        <p:spPr>
          <a:xfrm>
            <a:off x="4354" y="-1600200"/>
            <a:ext cx="91440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3760"/>
            <a:ext cx="3886200" cy="2902655"/>
          </a:xfrm>
          <a:ln w="190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783594"/>
            <a:ext cx="3886200" cy="2182988"/>
          </a:xfrm>
          <a:ln w="1905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0255DE44-24D9-468F-ACC9-DDC431174C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141 Trailers and Roll-Off Containers</a:t>
            </a:r>
          </a:p>
        </p:txBody>
      </p:sp>
    </p:spTree>
    <p:extLst>
      <p:ext uri="{BB962C8B-B14F-4D97-AF65-F5344CB8AC3E}">
        <p14:creationId xmlns:p14="http://schemas.microsoft.com/office/powerpoint/2010/main" val="296202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8"/>
            <a:ext cx="3886200" cy="1763232"/>
          </a:xfrm>
        </p:spPr>
        <p:txBody>
          <a:bodyPr>
            <a:normAutofit fontScale="92500"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Municipalities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Counties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Pueblos, Tribes, Nations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877A3-C837-4527-A138-2243D09237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1687033"/>
          </a:xfrm>
        </p:spPr>
        <p:txBody>
          <a:bodyPr>
            <a:normAutofit fontScale="92500"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Solid waste authorities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Land grant communities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dirty="0"/>
              <a:t>Cooperative associations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Eligible Entities</a:t>
            </a:r>
          </a:p>
        </p:txBody>
      </p:sp>
    </p:spTree>
    <p:extLst>
      <p:ext uri="{BB962C8B-B14F-4D97-AF65-F5344CB8AC3E}">
        <p14:creationId xmlns:p14="http://schemas.microsoft.com/office/powerpoint/2010/main" val="378430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Eligible Expenses</a:t>
            </a:r>
          </a:p>
        </p:txBody>
      </p:sp>
      <p:pic>
        <p:nvPicPr>
          <p:cNvPr id="1026" name="Picture 2" descr="http://extras.mnginteractive.com/live/media/site557/2015/0520/20150520__LSN-L-TireShredding-0521%7Ep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99" y="4267200"/>
            <a:ext cx="2235200" cy="16764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9999" y="5929544"/>
            <a:ext cx="254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Scrap Tire Management</a:t>
            </a:r>
          </a:p>
        </p:txBody>
      </p:sp>
      <p:pic>
        <p:nvPicPr>
          <p:cNvPr id="1028" name="Picture 4" descr="http://republicanherald.com/polopoly_fs/1.1235037%21/image/1723953800.jpg_gen/derivatives/landscape_490/1723953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r="36352"/>
          <a:stretch/>
        </p:blipFill>
        <p:spPr bwMode="auto">
          <a:xfrm>
            <a:off x="4491539" y="4175484"/>
            <a:ext cx="1135394" cy="16764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6645" y="5851884"/>
            <a:ext cx="402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Illegal Dump Cleanup and Prevention</a:t>
            </a:r>
          </a:p>
        </p:txBody>
      </p:sp>
      <p:pic>
        <p:nvPicPr>
          <p:cNvPr id="1030" name="Picture 6" descr="http://upload.wikimedia.org/wikipedia/commons/3/30/Surveillance_video_cameras,_Gdynia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1397"/>
          <a:stretch/>
        </p:blipFill>
        <p:spPr bwMode="auto">
          <a:xfrm>
            <a:off x="5597556" y="4175484"/>
            <a:ext cx="1203102" cy="16764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ss.lacity.org/InvestigationAndEnforcement/images/illegal-dump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58" y="4175484"/>
            <a:ext cx="1193568" cy="16764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luespringsgov.com/ImageRepository/Document?documentID=71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00200"/>
            <a:ext cx="2514600" cy="1730046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7500" y="3330246"/>
            <a:ext cx="254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Recycling Infrastructure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8437" y="3345042"/>
            <a:ext cx="254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Education/Outreach</a:t>
            </a:r>
          </a:p>
        </p:txBody>
      </p:sp>
      <p:pic>
        <p:nvPicPr>
          <p:cNvPr id="1040" name="Picture 16" descr="http://www.weedseal.com/assets/galleries/20/big_crumb-rubber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03" y="1628640"/>
            <a:ext cx="2576824" cy="1717882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aliforniaapartmentsblog.com/wp-content/uploads/2014/10/recycle-item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18" y="1628640"/>
            <a:ext cx="2078238" cy="17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06268" y="3356710"/>
            <a:ext cx="332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Stimulating Recycling Markets</a:t>
            </a:r>
          </a:p>
        </p:txBody>
      </p:sp>
    </p:spTree>
    <p:extLst>
      <p:ext uri="{BB962C8B-B14F-4D97-AF65-F5344CB8AC3E}">
        <p14:creationId xmlns:p14="http://schemas.microsoft.com/office/powerpoint/2010/main" val="49658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8675</TotalTime>
  <Words>700</Words>
  <Application>Microsoft Office PowerPoint</Application>
  <PresentationFormat>On-screen Show (4:3)</PresentationFormat>
  <Paragraphs>207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Tw Cen MT</vt:lpstr>
      <vt:lpstr>Wingdings</vt:lpstr>
      <vt:lpstr>Wingdings 2</vt:lpstr>
      <vt:lpstr>Median</vt:lpstr>
      <vt:lpstr>Recycling and Illegal Dumping Fund Grants</vt:lpstr>
      <vt:lpstr>Recycling and Illegal Dumping Act</vt:lpstr>
      <vt:lpstr>Recycling and Illegal Dumping Fund</vt:lpstr>
      <vt:lpstr>197 Dumpsites Abated</vt:lpstr>
      <vt:lpstr>PowerPoint Presentation</vt:lpstr>
      <vt:lpstr>PowerPoint Presentation</vt:lpstr>
      <vt:lpstr>141 Trailers and Roll-Off Containers</vt:lpstr>
      <vt:lpstr>Eligible Entities</vt:lpstr>
      <vt:lpstr>Eligible Expenses</vt:lpstr>
      <vt:lpstr>Recycling includes … </vt:lpstr>
      <vt:lpstr>Funding</vt:lpstr>
      <vt:lpstr>Application Process</vt:lpstr>
      <vt:lpstr>Recycling and Illegal Dumping Alliance</vt:lpstr>
      <vt:lpstr>Priorities</vt:lpstr>
      <vt:lpstr>Priorities</vt:lpstr>
      <vt:lpstr>Applications Awarded for FY19</vt:lpstr>
      <vt:lpstr>Notable FY17 RAID Grants</vt:lpstr>
      <vt:lpstr>PowerPoint Presentation</vt:lpstr>
      <vt:lpstr>Notable FY17 Grants</vt:lpstr>
      <vt:lpstr>PowerPoint Presentation</vt:lpstr>
      <vt:lpstr>Contact Information</vt:lpstr>
      <vt:lpstr>Contact Information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Morgan R. Nelson</dc:creator>
  <cp:lastModifiedBy>Joan M. Snider</cp:lastModifiedBy>
  <cp:revision>228</cp:revision>
  <cp:lastPrinted>2018-10-23T22:30:04Z</cp:lastPrinted>
  <dcterms:created xsi:type="dcterms:W3CDTF">2012-06-12T16:27:12Z</dcterms:created>
  <dcterms:modified xsi:type="dcterms:W3CDTF">2018-10-23T22:48:36Z</dcterms:modified>
</cp:coreProperties>
</file>